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9"/>
  </p:notesMasterIdLst>
  <p:handoutMasterIdLst>
    <p:handoutMasterId r:id="rId7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1855" r:id="rId34"/>
    <p:sldId id="3000" r:id="rId35"/>
    <p:sldId id="2983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2857" r:id="rId47"/>
    <p:sldId id="3027" r:id="rId48"/>
    <p:sldId id="3028" r:id="rId49"/>
    <p:sldId id="3029" r:id="rId50"/>
    <p:sldId id="3030" r:id="rId51"/>
    <p:sldId id="3031" r:id="rId52"/>
    <p:sldId id="2905" r:id="rId53"/>
    <p:sldId id="3010" r:id="rId54"/>
    <p:sldId id="2906" r:id="rId55"/>
    <p:sldId id="447" r:id="rId56"/>
    <p:sldId id="3038" r:id="rId57"/>
    <p:sldId id="2713" r:id="rId58"/>
    <p:sldId id="2893" r:id="rId59"/>
    <p:sldId id="2725" r:id="rId60"/>
    <p:sldId id="2753" r:id="rId61"/>
    <p:sldId id="2928" r:id="rId62"/>
    <p:sldId id="2929" r:id="rId63"/>
    <p:sldId id="2930" r:id="rId64"/>
    <p:sldId id="2975" r:id="rId65"/>
    <p:sldId id="2976" r:id="rId66"/>
    <p:sldId id="2934" r:id="rId67"/>
    <p:sldId id="293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0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5/14/24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7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2.05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55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55" y="126251"/>
            <a:ext cx="10515600" cy="464764"/>
          </a:xfrm>
        </p:spPr>
        <p:txBody>
          <a:bodyPr/>
          <a:lstStyle/>
          <a:p>
            <a:r>
              <a:rPr lang="en-US" sz="2800" dirty="0"/>
              <a:t>Reference For PA7/8: C Stream Functions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7837" y="708526"/>
            <a:ext cx="11629941" cy="54443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filename[], const char mode[]);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Opens a stream to the specified file in specified file access mode 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returns NULL on failure – </a:t>
            </a:r>
            <a:r>
              <a:rPr lang="en-US" sz="2000" dirty="0">
                <a:solidFill>
                  <a:srgbClr val="FF0000"/>
                </a:solidFill>
              </a:rPr>
              <a:t>always check the return value; make sure the open succeeded!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Mode is a string that describes the actions </a:t>
            </a:r>
            <a:r>
              <a:rPr lang="en-US" sz="2200" dirty="0"/>
              <a:t>that </a:t>
            </a:r>
            <a:r>
              <a:rPr lang="en-US" sz="2200" dirty="0">
                <a:solidFill>
                  <a:schemeClr val="accent1"/>
                </a:solidFill>
              </a:rPr>
              <a:t>can be performed on the stream</a:t>
            </a:r>
            <a:r>
              <a:rPr lang="en-US" sz="2200" dirty="0"/>
              <a:t>:</a:t>
            </a:r>
            <a:endParaRPr lang="en-US" sz="2200" dirty="0">
              <a:solidFill>
                <a:schemeClr val="accent1"/>
              </a:solidFill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''r’’    Open for reading.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stream is positioned at 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Fail if the file does not exist</a:t>
            </a:r>
            <a:r>
              <a:rPr lang="en-US" sz="2000" dirty="0"/>
              <a:t>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''w’’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''a’’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end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Subsequent writes to the file will always be at current end of file</a:t>
            </a:r>
            <a:r>
              <a:rPr lang="en-US" sz="2000" dirty="0"/>
              <a:t>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optional ''+'' following ''r'', ''w'', or ''a'' opens the file for both reading and writing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0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97" y="286672"/>
            <a:ext cx="10963519" cy="464764"/>
          </a:xfrm>
        </p:spPr>
        <p:txBody>
          <a:bodyPr/>
          <a:lstStyle/>
          <a:p>
            <a:r>
              <a:rPr lang="en-US" dirty="0"/>
              <a:t>Reference: C Stream Functions Closing Files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8179" y="1239520"/>
            <a:ext cx="11629941" cy="31000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*stream);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Closes the specified stream, forcing output to complete (eventually)</a:t>
            </a:r>
          </a:p>
          <a:p>
            <a:pPr lvl="2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returns EOF on failure (often ignored as no easy recovery other than a message)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Usage template for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Open a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always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checking the return value</a:t>
            </a: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do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/o – keep calling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stdio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io routines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 the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when done with that I/O stream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044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B4B6-D96B-F746-A561-E831460B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01" y="96202"/>
            <a:ext cx="10841015" cy="514139"/>
          </a:xfrm>
        </p:spPr>
        <p:txBody>
          <a:bodyPr/>
          <a:lstStyle/>
          <a:p>
            <a:r>
              <a:rPr lang="en-US" dirty="0"/>
              <a:t>C Stream Functions Array/block read/write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0036-2270-6547-9536-AFD95F1094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2276" y="972108"/>
            <a:ext cx="10673977" cy="53324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lvl="1" indent="-285750"/>
            <a:r>
              <a:rPr lang="en-US" sz="2000" dirty="0">
                <a:cs typeface="Courier New" panose="02070309020205020404" pitchFamily="49" charset="0"/>
              </a:rPr>
              <a:t>These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do not process contents </a:t>
            </a:r>
            <a:r>
              <a:rPr lang="en-US" sz="2000" dirty="0">
                <a:cs typeface="Courier New" panose="02070309020205020404" pitchFamily="49" charset="0"/>
              </a:rPr>
              <a:t>they simply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transfer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a fixed number of bytes to and from a buffer passed to them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Writes an array of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elements</a:t>
            </a:r>
            <a:r>
              <a:rPr lang="en-US" sz="2000" dirty="0"/>
              <a:t> 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b="1" dirty="0">
                <a:solidFill>
                  <a:srgbClr val="0070C0"/>
                </a:solidFill>
              </a:rPr>
              <a:t>stream</a:t>
            </a:r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write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written</a:t>
            </a:r>
          </a:p>
          <a:p>
            <a:pPr lvl="1"/>
            <a:r>
              <a:rPr lang="en-US" sz="2000" dirty="0"/>
              <a:t>returns number of elements written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pPr lvl="1"/>
            <a:endParaRPr lang="en-US" sz="2000" dirty="0"/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Reads an array of </a:t>
            </a:r>
            <a:r>
              <a:rPr lang="en-US" sz="2000" b="1" i="1" dirty="0">
                <a:solidFill>
                  <a:srgbClr val="0070C0"/>
                </a:solidFill>
              </a:rPr>
              <a:t>count elements </a:t>
            </a:r>
            <a:r>
              <a:rPr lang="en-US" sz="2000" dirty="0"/>
              <a:t>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i="1" dirty="0"/>
              <a:t>stream</a:t>
            </a:r>
            <a:r>
              <a:rPr lang="en-US" sz="2000" dirty="0"/>
              <a:t> </a:t>
            </a:r>
            <a:endParaRPr lang="en-US" sz="2000" i="1" dirty="0"/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read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read</a:t>
            </a:r>
          </a:p>
          <a:p>
            <a:pPr lvl="1"/>
            <a:r>
              <a:rPr lang="en-US" sz="2000" dirty="0"/>
              <a:t>returns number of elements read, </a:t>
            </a:r>
            <a:r>
              <a:rPr lang="en-US" sz="2000" dirty="0">
                <a:solidFill>
                  <a:srgbClr val="FF0000"/>
                </a:solidFill>
              </a:rPr>
              <a:t>EOF is a return of 0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 almost always set size to 1 to return bytes read/written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DA7A6-9A03-1535-8B2F-6DF152D2AC48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17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21003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500214-6BE8-6147-AF51-BB50E8E4050D}"/>
              </a:ext>
            </a:extLst>
          </p:cNvPr>
          <p:cNvSpPr/>
          <p:nvPr/>
        </p:nvSpPr>
        <p:spPr bwMode="auto">
          <a:xfrm>
            <a:off x="292495" y="518848"/>
            <a:ext cx="5739338" cy="5901407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BFSZ	8192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size of read */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BFSZ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   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FILE *fin, *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EXIT_SUCCESS;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3){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"%s requires two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Open the input file for read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NULL) {</a:t>
            </a:r>
            <a:endParaRPr lang="en-US" sz="1400" i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read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Open the output file for write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== NULL) 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write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1D5A35-4B53-2D48-A888-0EB55992BA0B}"/>
              </a:ext>
            </a:extLst>
          </p:cNvPr>
          <p:cNvGrpSpPr/>
          <p:nvPr/>
        </p:nvGrpSpPr>
        <p:grpSpPr>
          <a:xfrm>
            <a:off x="2943855" y="2294372"/>
            <a:ext cx="2045184" cy="646331"/>
            <a:chOff x="292495" y="3059445"/>
            <a:chExt cx="2045184" cy="64633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080B038-9898-5D42-954B-CB45BD386E14}"/>
                </a:ext>
              </a:extLst>
            </p:cNvPr>
            <p:cNvSpPr/>
            <p:nvPr/>
          </p:nvSpPr>
          <p:spPr>
            <a:xfrm rot="10800000">
              <a:off x="292495" y="3241011"/>
              <a:ext cx="535497" cy="464764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A2F15-4DA6-A147-87F0-F1FBAF2340BA}"/>
                </a:ext>
              </a:extLst>
            </p:cNvPr>
            <p:cNvSpPr txBox="1"/>
            <p:nvPr/>
          </p:nvSpPr>
          <p:spPr>
            <a:xfrm>
              <a:off x="740107" y="3059445"/>
              <a:ext cx="15975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To handle </a:t>
              </a:r>
              <a:r>
                <a:rPr lang="en-US" dirty="0">
                  <a:solidFill>
                    <a:srgbClr val="FF0000"/>
                  </a:solidFill>
                </a:rPr>
                <a:t>bytes</a:t>
              </a:r>
              <a:r>
                <a:rPr lang="en-US" dirty="0">
                  <a:solidFill>
                    <a:srgbClr val="0070C0"/>
                  </a:solidFill>
                </a:rPr>
                <a:t> moved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D6A6A5-2387-1A42-8EE5-6D379C05B132}"/>
              </a:ext>
            </a:extLst>
          </p:cNvPr>
          <p:cNvSpPr/>
          <p:nvPr/>
        </p:nvSpPr>
        <p:spPr bwMode="auto">
          <a:xfrm>
            <a:off x="6130711" y="2637178"/>
            <a:ext cx="5591146" cy="1583643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–ls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ZZZ: No such file or directory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 copied: 1122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-ls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08:51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08:49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64779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1591E-D55B-E442-8C93-1135BD7C5B04}"/>
              </a:ext>
            </a:extLst>
          </p:cNvPr>
          <p:cNvSpPr/>
          <p:nvPr/>
        </p:nvSpPr>
        <p:spPr bwMode="auto">
          <a:xfrm>
            <a:off x="211681" y="743378"/>
            <a:ext cx="7289667" cy="5773361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Read from the file, write to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BUFSIZ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fin)) &gt; 0)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"write failed\n"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 </a:t>
            </a:r>
            <a:r>
              <a:rPr lang="en-US" dirty="0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//running sum bytes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EXIT_FAILURE)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("Failure Copy did not complete only ");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("Bytes copied: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891918" y="6516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3CEFD-83B3-B245-8E5E-E71447EB4C7B}"/>
              </a:ext>
            </a:extLst>
          </p:cNvPr>
          <p:cNvGrpSpPr/>
          <p:nvPr/>
        </p:nvGrpSpPr>
        <p:grpSpPr>
          <a:xfrm>
            <a:off x="6813706" y="852436"/>
            <a:ext cx="5228253" cy="1477328"/>
            <a:chOff x="7739189" y="672350"/>
            <a:chExt cx="5228253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BEBF4A-F2F1-AB4F-B86C-6F358D5F4602}"/>
                </a:ext>
              </a:extLst>
            </p:cNvPr>
            <p:cNvSpPr txBox="1"/>
            <p:nvPr/>
          </p:nvSpPr>
          <p:spPr>
            <a:xfrm>
              <a:off x="9114473" y="672350"/>
              <a:ext cx="385296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By using an element size of 1 with a char buffer, this is byte I/O</a:t>
              </a:r>
            </a:p>
            <a:p>
              <a:endParaRPr lang="en-US" dirty="0">
                <a:solidFill>
                  <a:srgbClr val="0070C0"/>
                </a:solidFill>
              </a:endParaRPr>
            </a:p>
            <a:p>
              <a:r>
                <a:rPr lang="en-US" dirty="0">
                  <a:solidFill>
                    <a:srgbClr val="0070C0"/>
                  </a:solidFill>
                </a:rPr>
                <a:t>Capture the bytes read so you know how many bytes to write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122867-5B8A-9042-9DFD-95975A5E5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7063" y="1319042"/>
              <a:ext cx="1047410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8D6D3C-FEAD-044A-A748-069C038E0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189" y="1843827"/>
              <a:ext cx="1383076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Group 63">
            <a:extLst>
              <a:ext uri="{FF2B5EF4-FFF2-40B4-BE49-F238E27FC236}">
                <a16:creationId xmlns:a16="http://schemas.microsoft.com/office/drawing/2014/main" id="{5E8005E7-901D-0247-9633-25D30841F00E}"/>
              </a:ext>
            </a:extLst>
          </p:cNvPr>
          <p:cNvGraphicFramePr>
            <a:graphicFrameLocks noGrp="1"/>
          </p:cNvGraphicFramePr>
          <p:nvPr/>
        </p:nvGraphicFramePr>
        <p:xfrm>
          <a:off x="8508204" y="4669563"/>
          <a:ext cx="2915920" cy="3962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50713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67322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9248765"/>
                    </a:ext>
                  </a:extLst>
                </a:gridCol>
              </a:tblGrid>
              <a:tr h="266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F310037-1D4E-974B-B079-DDB3D0D64D60}"/>
              </a:ext>
            </a:extLst>
          </p:cNvPr>
          <p:cNvGrpSpPr/>
          <p:nvPr/>
        </p:nvGrpSpPr>
        <p:grpSpPr>
          <a:xfrm>
            <a:off x="7878726" y="2539966"/>
            <a:ext cx="4163233" cy="4247317"/>
            <a:chOff x="8373313" y="2124916"/>
            <a:chExt cx="4163233" cy="4247317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F7C8431-B1E8-7949-8DA1-B95E9621B7DA}"/>
                </a:ext>
              </a:extLst>
            </p:cNvPr>
            <p:cNvSpPr/>
            <p:nvPr/>
          </p:nvSpPr>
          <p:spPr>
            <a:xfrm rot="5400000">
              <a:off x="9793266" y="2978503"/>
              <a:ext cx="419101" cy="2072713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75343-A8D6-734B-9D77-6FB4E402A42F}"/>
                </a:ext>
              </a:extLst>
            </p:cNvPr>
            <p:cNvSpPr txBox="1"/>
            <p:nvPr/>
          </p:nvSpPr>
          <p:spPr>
            <a:xfrm>
              <a:off x="8373313" y="2124916"/>
              <a:ext cx="416323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unless the </a:t>
              </a:r>
              <a:r>
                <a:rPr lang="en-US" dirty="0">
                  <a:solidFill>
                    <a:srgbClr val="FF0000"/>
                  </a:solidFill>
                </a:rPr>
                <a:t>input file length is an exact multiple of BUFSIZ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dirty="0">
                  <a:solidFill>
                    <a:srgbClr val="7030A0"/>
                  </a:solidFill>
                </a:rPr>
                <a:t>last </a:t>
              </a:r>
              <a:r>
                <a:rPr lang="en-US" dirty="0" err="1">
                  <a:solidFill>
                    <a:srgbClr val="7030A0"/>
                  </a:solidFill>
                </a:rPr>
                <a:t>fread</a:t>
              </a:r>
              <a:r>
                <a:rPr lang="en-US" dirty="0">
                  <a:solidFill>
                    <a:srgbClr val="7030A0"/>
                  </a:solidFill>
                </a:rPr>
                <a:t>() will always read less than BUFSIZ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which is why you write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r>
                <a:rPr lang="en-US" dirty="0"/>
                <a:t>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	   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           BUFSZ</a:t>
              </a:r>
            </a:p>
            <a:p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Jargon: the last record is often called the "runt"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8BC3D2D5-A8CD-144B-803A-D18C9D98AD41}"/>
                </a:ext>
              </a:extLst>
            </p:cNvPr>
            <p:cNvSpPr/>
            <p:nvPr/>
          </p:nvSpPr>
          <p:spPr>
            <a:xfrm rot="5400000" flipH="1">
              <a:off x="10169692" y="3463457"/>
              <a:ext cx="531330" cy="2894045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557428-BD77-8914-D9D8-6B8240F89E2E}"/>
              </a:ext>
            </a:extLst>
          </p:cNvPr>
          <p:cNvCxnSpPr>
            <a:cxnSpLocks/>
          </p:cNvCxnSpPr>
          <p:nvPr/>
        </p:nvCxnSpPr>
        <p:spPr>
          <a:xfrm>
            <a:off x="2338086" y="1585732"/>
            <a:ext cx="960699" cy="347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663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25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sum4, %function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r3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193863" y="795291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FDB4F-B725-2B9C-66E8-43B334583730}"/>
              </a:ext>
            </a:extLst>
          </p:cNvPr>
          <p:cNvSpPr txBox="1"/>
          <p:nvPr/>
        </p:nvSpPr>
        <p:spPr>
          <a:xfrm>
            <a:off x="3612106" y="4399280"/>
            <a:ext cx="736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two _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B4B6F9-8BD4-1843-7E19-81C7B28ED3AE}"/>
              </a:ext>
            </a:extLst>
          </p:cNvPr>
          <p:cNvCxnSpPr/>
          <p:nvPr/>
        </p:nvCxnSpPr>
        <p:spPr>
          <a:xfrm flipH="1">
            <a:off x="3007360" y="4795520"/>
            <a:ext cx="64008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64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52681</TotalTime>
  <Words>9115</Words>
  <Application>Microsoft Macintosh PowerPoint</Application>
  <PresentationFormat>Widescreen</PresentationFormat>
  <Paragraphs>2597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ＭＳ Ｐゴシック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Reference For PA7/8: C Stream Functions Opening Files</vt:lpstr>
      <vt:lpstr>Reference: C Stream Functions Closing Files and Usage</vt:lpstr>
      <vt:lpstr>C Stream Functions Array/block read/write</vt:lpstr>
      <vt:lpstr>C fread/fwrite Example - 1</vt:lpstr>
      <vt:lpstr>C fread/fwrite Example - 2</vt:lpstr>
      <vt:lpstr>Assembly Source File to Executable to Linux Memory</vt:lpstr>
      <vt:lpstr>Creating Segments, Definitions In Assembly Source</vt:lpstr>
      <vt:lpstr>Assembly Source File Template</vt:lpstr>
      <vt:lpstr>Preview: Return Value and Passing Parameters to Functions (Four parameters or less)</vt:lpstr>
      <vt:lpstr>Preview: Writing an ARM32 function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2592</cp:revision>
  <cp:lastPrinted>2024-05-14T16:37:24Z</cp:lastPrinted>
  <dcterms:created xsi:type="dcterms:W3CDTF">2018-10-05T16:35:28Z</dcterms:created>
  <dcterms:modified xsi:type="dcterms:W3CDTF">2024-05-14T16:44:51Z</dcterms:modified>
  <cp:category/>
</cp:coreProperties>
</file>